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62" r:id="rId8"/>
    <p:sldId id="263" r:id="rId9"/>
    <p:sldId id="264" r:id="rId10"/>
    <p:sldId id="265" r:id="rId11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53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1908584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601483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295011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6285681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216248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74672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47410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84280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1682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533236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491178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27.11.2020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43953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55576" y="980728"/>
            <a:ext cx="7704856" cy="3456384"/>
          </a:xfrm>
        </p:spPr>
        <p:txBody>
          <a:bodyPr>
            <a:normAutofit/>
          </a:bodyPr>
          <a:lstStyle/>
          <a:p>
            <a:pPr marL="0" lvl="0" indent="0" algn="ctr" fontAlgn="base">
              <a:spcBef>
                <a:spcPct val="50000"/>
              </a:spcBef>
              <a:spcAft>
                <a:spcPct val="0"/>
              </a:spcAft>
              <a:buNone/>
            </a:pPr>
            <a:r>
              <a:rPr lang="ru-RU" sz="4800" dirty="0">
                <a:solidFill>
                  <a:srgbClr val="0033CC"/>
                </a:solidFill>
                <a:effectLst/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Создание </a:t>
            </a:r>
            <a:r>
              <a:rPr lang="ru-RU" sz="4800" dirty="0" smtClean="0">
                <a:solidFill>
                  <a:srgbClr val="0033CC"/>
                </a:solidFill>
                <a:effectLst/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бизнес-инкубатора</a:t>
            </a:r>
            <a:br>
              <a:rPr lang="ru-RU" sz="4800" dirty="0" smtClean="0">
                <a:solidFill>
                  <a:srgbClr val="0033CC"/>
                </a:solidFill>
                <a:effectLst/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4800" dirty="0" smtClean="0">
                <a:solidFill>
                  <a:srgbClr val="0033CC"/>
                </a:solidFill>
                <a:effectLst/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4800" dirty="0" smtClean="0">
                <a:solidFill>
                  <a:srgbClr val="0033CC"/>
                </a:solidFill>
                <a:effectLst/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700" dirty="0" smtClean="0">
                <a:solidFill>
                  <a:srgbClr val="0033CC"/>
                </a:solidFill>
                <a:effectLst/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(на базе </a:t>
            </a:r>
            <a:r>
              <a:rPr lang="ru-RU" sz="2700" dirty="0" err="1" smtClean="0">
                <a:solidFill>
                  <a:srgbClr val="0033CC"/>
                </a:solidFill>
                <a:effectLst/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ЦВУВР«Арман</a:t>
            </a:r>
            <a:r>
              <a:rPr lang="ru-RU" sz="2700" dirty="0" smtClean="0">
                <a:solidFill>
                  <a:srgbClr val="0033CC"/>
                </a:solidFill>
                <a:effectLst/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»)</a:t>
            </a:r>
            <a:r>
              <a:rPr lang="ru-RU" sz="3000" dirty="0">
                <a:solidFill>
                  <a:srgbClr val="0033CC"/>
                </a:solidFill>
                <a:effectLst/>
                <a:latin typeface="Tahoma" pitchFamily="34" charset="0"/>
                <a:ea typeface="MS PGothic" pitchFamily="34" charset="-128"/>
                <a:cs typeface="+mn-cs"/>
              </a:rPr>
              <a:t/>
            </a:r>
            <a:br>
              <a:rPr lang="ru-RU" sz="3000" dirty="0">
                <a:solidFill>
                  <a:srgbClr val="0033CC"/>
                </a:solidFill>
                <a:effectLst/>
                <a:latin typeface="Tahoma" pitchFamily="34" charset="0"/>
                <a:ea typeface="MS PGothic" pitchFamily="34" charset="-128"/>
                <a:cs typeface="+mn-cs"/>
              </a:rPr>
            </a:br>
            <a:endParaRPr lang="ru-RU" dirty="0">
              <a:solidFill>
                <a:srgbClr val="0033CC"/>
              </a:solidFill>
            </a:endParaRP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55576" y="3212976"/>
            <a:ext cx="7772400" cy="2322487"/>
          </a:xfrm>
        </p:spPr>
        <p:txBody>
          <a:bodyPr>
            <a:normAutofit fontScale="92500" lnSpcReduction="10000"/>
          </a:bodyPr>
          <a:lstStyle/>
          <a:p>
            <a:pPr algn="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endParaRPr lang="ru-RU" dirty="0" smtClean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Савкина О.В</a:t>
            </a:r>
            <a:r>
              <a:rPr lang="ru-RU" dirty="0" smtClean="0">
                <a:solidFill>
                  <a:schemeClr val="tx1"/>
                </a:solidFill>
              </a:rPr>
              <a:t>.</a:t>
            </a:r>
          </a:p>
          <a:p>
            <a:pPr algn="r"/>
            <a:r>
              <a:rPr lang="ru-RU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едагог дополнительного </a:t>
            </a:r>
          </a:p>
          <a:p>
            <a:pPr algn="r"/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образования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78496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971600" y="1052736"/>
            <a:ext cx="7632848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fontAlgn="base">
              <a:lnSpc>
                <a:spcPct val="150000"/>
              </a:lnSpc>
              <a:spcAft>
                <a:spcPts val="0"/>
              </a:spcAft>
            </a:pPr>
            <a:r>
              <a:rPr lang="ru-RU" sz="2400" b="1" dirty="0" smtClean="0">
                <a:solidFill>
                  <a:srgbClr val="0033CC"/>
                </a:solidFill>
                <a:latin typeface="Times New Roman"/>
                <a:ea typeface="Times New Roman"/>
              </a:rPr>
              <a:t>ЗАКЛЮЧЕНИЕ</a:t>
            </a:r>
            <a:endParaRPr lang="ru-RU" sz="2400" dirty="0" smtClean="0">
              <a:solidFill>
                <a:srgbClr val="0033CC"/>
              </a:solidFill>
              <a:latin typeface="Times New Roman"/>
              <a:ea typeface="Times New Roman"/>
            </a:endParaRPr>
          </a:p>
          <a:p>
            <a:pPr algn="just" fontAlgn="base">
              <a:lnSpc>
                <a:spcPct val="150000"/>
              </a:lnSpc>
              <a:spcAft>
                <a:spcPts val="0"/>
              </a:spcAft>
            </a:pPr>
            <a:r>
              <a:rPr lang="ru-RU" sz="2400" dirty="0" smtClean="0">
                <a:latin typeface="Times New Roman"/>
                <a:ea typeface="Times New Roman"/>
              </a:rPr>
              <a:t>Достижение </a:t>
            </a:r>
            <a:r>
              <a:rPr lang="ru-RU" sz="2400" dirty="0">
                <a:latin typeface="Times New Roman"/>
                <a:ea typeface="Times New Roman"/>
              </a:rPr>
              <a:t>целей и задач проекта «Создание </a:t>
            </a:r>
            <a:r>
              <a:rPr lang="ru-RU" sz="2400" dirty="0" smtClean="0">
                <a:latin typeface="Times New Roman"/>
                <a:ea typeface="Times New Roman"/>
              </a:rPr>
              <a:t>бизнес-инкубатора</a:t>
            </a:r>
            <a:r>
              <a:rPr lang="ru-RU" sz="2400" dirty="0">
                <a:latin typeface="Times New Roman"/>
                <a:ea typeface="Times New Roman"/>
              </a:rPr>
              <a:t>» возможно при слаженной, скоординированной работе и активном участии всех участников </a:t>
            </a:r>
            <a:r>
              <a:rPr lang="ru-RU" sz="2400" dirty="0" smtClean="0">
                <a:latin typeface="Times New Roman"/>
                <a:ea typeface="Times New Roman"/>
              </a:rPr>
              <a:t>проекта</a:t>
            </a:r>
            <a:r>
              <a:rPr lang="ru-RU" sz="2400" dirty="0">
                <a:latin typeface="Times New Roman"/>
                <a:ea typeface="Times New Roman"/>
              </a:rPr>
              <a:t> и может  получить дальнейшее развитие: </a:t>
            </a:r>
            <a:r>
              <a:rPr lang="ru-RU" sz="2400" dirty="0" smtClean="0">
                <a:latin typeface="Times New Roman"/>
                <a:ea typeface="Times New Roman"/>
              </a:rPr>
              <a:t>углубляться и расширяться .</a:t>
            </a:r>
            <a:endParaRPr lang="ru-RU" sz="2400" dirty="0">
              <a:effectLst/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17124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014513" cy="5904656"/>
          </a:xfrm>
        </p:spPr>
        <p:txBody>
          <a:bodyPr>
            <a:noAutofit/>
          </a:bodyPr>
          <a:lstStyle/>
          <a:p>
            <a:pPr lvl="0" algn="ctr">
              <a:spcBef>
                <a:spcPts val="0"/>
              </a:spcBef>
            </a:pPr>
            <a:r>
              <a:rPr lang="ru-RU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АКТУАЛЬНОСТЬ ПРОЕКТА</a:t>
            </a:r>
            <a:br>
              <a:rPr lang="ru-RU" sz="24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200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400" dirty="0">
                <a:latin typeface="Times New Roman"/>
                <a:ea typeface="Calibri"/>
              </a:rPr>
              <a:t>создание бизнес-инкубатора на базе ЦВУВР </a:t>
            </a:r>
            <a:br>
              <a:rPr lang="ru-RU" sz="2400" dirty="0">
                <a:latin typeface="Times New Roman"/>
                <a:ea typeface="Calibri"/>
              </a:rPr>
            </a:br>
            <a:r>
              <a:rPr lang="ru-RU" sz="2400" dirty="0">
                <a:latin typeface="Times New Roman"/>
                <a:ea typeface="Calibri"/>
              </a:rPr>
              <a:t>«</a:t>
            </a:r>
            <a:r>
              <a:rPr lang="ru-RU" sz="2400" dirty="0" err="1">
                <a:latin typeface="Times New Roman"/>
                <a:ea typeface="Calibri"/>
              </a:rPr>
              <a:t>Арман</a:t>
            </a:r>
            <a:r>
              <a:rPr lang="ru-RU" sz="2400" dirty="0">
                <a:latin typeface="Times New Roman"/>
                <a:ea typeface="Calibri"/>
              </a:rPr>
              <a:t>» позволит </a:t>
            </a:r>
            <a:r>
              <a:rPr lang="ru-RU" sz="2400" dirty="0" smtClean="0">
                <a:latin typeface="Times New Roman"/>
                <a:ea typeface="Calibri"/>
              </a:rPr>
              <a:t>организовать инновационное обучение через </a:t>
            </a:r>
            <a:r>
              <a:rPr lang="ru-RU" sz="2400" dirty="0">
                <a:latin typeface="Times New Roman"/>
                <a:ea typeface="Calibri"/>
              </a:rPr>
              <a:t>предпринимательство, </a:t>
            </a:r>
            <a:r>
              <a:rPr lang="ru-RU" sz="2400" dirty="0" smtClean="0">
                <a:latin typeface="Times New Roman"/>
                <a:ea typeface="Calibri"/>
              </a:rPr>
              <a:t>позволяющее </a:t>
            </a:r>
            <a:r>
              <a:rPr lang="ru-RU" sz="2400" dirty="0">
                <a:latin typeface="Times New Roman"/>
                <a:ea typeface="Calibri"/>
              </a:rPr>
              <a:t>формировать у воспитанников социально-экономические компетенции, предпринимательский подход к решению различных жизненных проблем, опыт работы над реальным предпринимательским проектом по созданию востребованного рынком товара.</a:t>
            </a:r>
            <a:r>
              <a:rPr lang="ru-RU" sz="2200" dirty="0" smtClean="0">
                <a:solidFill>
                  <a:srgbClr val="000000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rPr>
              <a:t/>
            </a:r>
            <a:br>
              <a:rPr lang="ru-RU" sz="2200" dirty="0" smtClean="0">
                <a:solidFill>
                  <a:srgbClr val="000000"/>
                </a:solidFill>
                <a:effectLst/>
                <a:latin typeface="Arial" pitchFamily="34" charset="0"/>
                <a:ea typeface="MS PGothic" pitchFamily="34" charset="-128"/>
                <a:cs typeface="Arial" pitchFamily="34" charset="0"/>
              </a:rPr>
            </a:br>
            <a:endParaRPr lang="ru-RU" sz="2200" dirty="0"/>
          </a:p>
        </p:txBody>
      </p:sp>
    </p:spTree>
    <p:extLst>
      <p:ext uri="{BB962C8B-B14F-4D97-AF65-F5344CB8AC3E}">
        <p14:creationId xmlns:p14="http://schemas.microsoft.com/office/powerpoint/2010/main" val="233967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67544" y="692696"/>
            <a:ext cx="8208912" cy="33547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ЦЕЛЬ И ЗАДАЧИ ПРОЕКТА.</a:t>
            </a:r>
          </a:p>
          <a:p>
            <a:pPr algn="just"/>
            <a:endParaRPr lang="ru-RU" sz="2800" b="1" dirty="0">
              <a:solidFill>
                <a:srgbClr val="D6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algn="ctr"/>
            <a:r>
              <a:rPr lang="ru-RU" sz="2800" b="1" dirty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MS PGothic" pitchFamily="34" charset="-128"/>
                <a:cs typeface="+mj-cs"/>
              </a:rPr>
              <a:t/>
            </a:r>
            <a:br>
              <a:rPr lang="ru-RU" sz="2800" b="1" dirty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MS PGothic" pitchFamily="34" charset="-128"/>
                <a:cs typeface="+mj-cs"/>
              </a:rPr>
            </a:br>
            <a:r>
              <a:rPr lang="ru-RU" sz="3200" b="1" u="sng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Цель: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создание и обеспечение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деятельности бизнес-инкубатора 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на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базе ЦВУВР </a:t>
            </a:r>
          </a:p>
          <a:p>
            <a:pPr algn="ctr"/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«</a:t>
            </a:r>
            <a:r>
              <a:rPr lang="ru-RU" sz="32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Арман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», способствующего социально-экономической активности </a:t>
            </a:r>
            <a:r>
              <a:rPr lang="ru-RU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воспитанников</a:t>
            </a:r>
            <a:r>
              <a:rPr lang="ru-RU" sz="32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.</a:t>
            </a:r>
            <a:endParaRPr lang="ru-RU" sz="3200" dirty="0"/>
          </a:p>
        </p:txBody>
      </p:sp>
    </p:spTree>
    <p:extLst>
      <p:ext uri="{BB962C8B-B14F-4D97-AF65-F5344CB8AC3E}">
        <p14:creationId xmlns:p14="http://schemas.microsoft.com/office/powerpoint/2010/main" val="2465323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539552" y="620688"/>
            <a:ext cx="7993062" cy="6335713"/>
          </a:xfrm>
        </p:spPr>
        <p:txBody>
          <a:bodyPr>
            <a:normAutofit fontScale="90000"/>
          </a:bodyPr>
          <a:lstStyle/>
          <a:p>
            <a:pPr algn="l"/>
            <a: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800" dirty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800" dirty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80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ЦЕЛЬ И ЗАДАЧИ ПРОЕКТА.</a:t>
            </a:r>
            <a: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800" b="1" u="sng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Задачи:</a:t>
            </a: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1. Организовать деятельность  бизнес-инкубатора, направленную на формирование предпринимательских компетенций у </a:t>
            </a:r>
            <a:r>
              <a:rPr lang="ru-RU" sz="2700" dirty="0" smtClean="0">
                <a:latin typeface="Times New Roman" pitchFamily="18" charset="0"/>
                <a:cs typeface="Times New Roman" pitchFamily="18" charset="0"/>
              </a:rPr>
              <a:t>воспитанников 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в результате организации предпринимательской деятельности в бизнес инкубаторе; 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2.Ориентировать воспитанников на создание реального товара, востребованного рынком;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3. Создать систему взаимодействия ЦВУВР «</a:t>
            </a:r>
            <a:r>
              <a:rPr lang="ru-RU" sz="2700" dirty="0" err="1">
                <a:latin typeface="Times New Roman" pitchFamily="18" charset="0"/>
                <a:cs typeface="Times New Roman" pitchFamily="18" charset="0"/>
              </a:rPr>
              <a:t>Арман</a:t>
            </a: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» - школа – УЗ -предприятие;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4. Увеличить число педагогов, применяющих в своей работе современные образовательные технологии (ИТ, проектные); </a:t>
            </a:r>
            <a:br>
              <a:rPr lang="ru-RU" sz="2700" dirty="0">
                <a:latin typeface="Times New Roman" pitchFamily="18" charset="0"/>
                <a:cs typeface="Times New Roman" pitchFamily="18" charset="0"/>
              </a:rPr>
            </a:br>
            <a:r>
              <a:rPr lang="ru-RU" sz="2700" dirty="0">
                <a:latin typeface="Times New Roman" pitchFamily="18" charset="0"/>
                <a:cs typeface="Times New Roman" pitchFamily="18" charset="0"/>
              </a:rPr>
              <a:t>5. Усовершенствовать МТБ центра современными средствами обучения и лабораторным оборудованием;</a:t>
            </a:r>
            <a:r>
              <a:rPr lang="ru-RU" sz="2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200" b="0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800" i="1" dirty="0" smtClean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/>
            </a:r>
            <a:b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</a:br>
            <a: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MS PGothic" pitchFamily="34" charset="-128"/>
                <a:cs typeface="+mn-cs"/>
              </a:rPr>
              <a:t/>
            </a:r>
            <a:b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MS PGothic" pitchFamily="34" charset="-128"/>
                <a:cs typeface="+mn-cs"/>
              </a:rPr>
            </a:br>
            <a:r>
              <a:rPr lang="ru-RU" sz="1800" b="0" dirty="0" smtClean="0">
                <a:solidFill>
                  <a:srgbClr val="BFBFBF"/>
                </a:solidFill>
                <a:effectLst/>
                <a:latin typeface="Tahoma" pitchFamily="34" charset="0"/>
                <a:ea typeface="MS PGothic" pitchFamily="34" charset="-128"/>
                <a:cs typeface="+mn-cs"/>
              </a:rPr>
              <a:t/>
            </a:r>
            <a:br>
              <a:rPr lang="ru-RU" sz="1800" b="0" dirty="0" smtClean="0">
                <a:solidFill>
                  <a:srgbClr val="BFBFBF"/>
                </a:solidFill>
                <a:effectLst/>
                <a:latin typeface="Tahoma" pitchFamily="34" charset="0"/>
                <a:ea typeface="MS PGothic" pitchFamily="34" charset="-128"/>
                <a:cs typeface="+mn-cs"/>
              </a:rPr>
            </a:br>
            <a: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MS PGothic" pitchFamily="34" charset="-128"/>
                <a:cs typeface="+mn-cs"/>
              </a:rPr>
              <a:t/>
            </a:r>
            <a:br>
              <a:rPr lang="ru-RU" sz="2800" dirty="0" smtClean="0">
                <a:solidFill>
                  <a:srgbClr val="D6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ahoma" pitchFamily="34" charset="0"/>
                <a:ea typeface="MS PGothic" pitchFamily="34" charset="-128"/>
                <a:cs typeface="+mn-cs"/>
              </a:rPr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867450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8710" y="764704"/>
            <a:ext cx="7920880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3200" b="1" i="1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Б</a:t>
            </a:r>
            <a:r>
              <a:rPr lang="ru-RU" sz="3200" b="1" i="1" kern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изнес-инкубатор</a:t>
            </a:r>
            <a:r>
              <a:rPr lang="ru-RU" sz="3200" b="1" kern="0" dirty="0" smtClean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ru-RU" sz="3200" kern="0" dirty="0">
                <a:solidFill>
                  <a:srgbClr val="0033CC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-  </a:t>
            </a:r>
            <a:endParaRPr lang="ru-RU" sz="3200" kern="0" dirty="0" smtClean="0">
              <a:solidFill>
                <a:srgbClr val="0033CC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  <a:p>
            <a:pPr lvl="0" algn="ctr" fontAlgn="base">
              <a:spcBef>
                <a:spcPct val="50000"/>
              </a:spcBef>
              <a:spcAft>
                <a:spcPct val="0"/>
              </a:spcAft>
              <a:defRPr/>
            </a:pPr>
            <a:r>
              <a:rPr lang="ru-RU" sz="32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это </a:t>
            </a:r>
            <a:r>
              <a:rPr lang="ru-RU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структурное </a:t>
            </a:r>
            <a:r>
              <a:rPr lang="ru-RU" sz="32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подразделение центра, </a:t>
            </a:r>
            <a:r>
              <a:rPr lang="ru-RU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которое специализируется на создании благоприятных условий для ведения </a:t>
            </a:r>
            <a:r>
              <a:rPr lang="ru-RU" sz="32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 </a:t>
            </a:r>
            <a:r>
              <a:rPr lang="ru-RU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эффективной проектной деятельности </a:t>
            </a:r>
            <a:r>
              <a:rPr lang="ru-RU" sz="32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воспитанников </a:t>
            </a:r>
            <a:r>
              <a:rPr lang="ru-RU" sz="3200" kern="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совместно с педагогами и социальными </a:t>
            </a:r>
            <a:r>
              <a:rPr lang="ru-RU" sz="3200" kern="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ea typeface="MS PGothic" pitchFamily="34" charset="-128"/>
                <a:cs typeface="Times New Roman" pitchFamily="18" charset="0"/>
              </a:rPr>
              <a:t>партнерами.</a:t>
            </a:r>
            <a:endParaRPr lang="ru-RU" sz="3200" kern="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ea typeface="MS PGothic" pitchFamily="34" charset="-128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13048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323528" y="0"/>
            <a:ext cx="8555001" cy="73404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indent="449580" algn="ctr">
              <a:lnSpc>
                <a:spcPct val="150000"/>
              </a:lnSpc>
            </a:pPr>
            <a:r>
              <a:rPr lang="ru-RU" sz="2000" b="1" dirty="0">
                <a:solidFill>
                  <a:srgbClr val="0033CC"/>
                </a:solidFill>
                <a:latin typeface="Times New Roman"/>
              </a:rPr>
              <a:t>Весь период проекта «Создание 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</a:rPr>
              <a:t>бизнес </a:t>
            </a:r>
            <a:r>
              <a:rPr lang="ru-RU" sz="2000" b="1" dirty="0">
                <a:solidFill>
                  <a:srgbClr val="0033CC"/>
                </a:solidFill>
                <a:latin typeface="Times New Roman"/>
              </a:rPr>
              <a:t>–инкубатора» делится на три этапа: подготовительный, основной, </a:t>
            </a:r>
            <a:r>
              <a:rPr lang="ru-RU" sz="2000" b="1" dirty="0" smtClean="0">
                <a:solidFill>
                  <a:srgbClr val="0033CC"/>
                </a:solidFill>
                <a:latin typeface="Times New Roman"/>
              </a:rPr>
              <a:t>аналитический.</a:t>
            </a:r>
          </a:p>
          <a:p>
            <a:pPr indent="449580" algn="just">
              <a:lnSpc>
                <a:spcPct val="150000"/>
              </a:lnSpc>
            </a:pPr>
            <a:r>
              <a:rPr lang="ru-RU" sz="2000" b="1" dirty="0" smtClean="0">
                <a:latin typeface="Times New Roman"/>
              </a:rPr>
              <a:t>1.Цель </a:t>
            </a:r>
            <a:r>
              <a:rPr lang="ru-RU" sz="2000" b="1" dirty="0">
                <a:latin typeface="Times New Roman"/>
              </a:rPr>
              <a:t>подготовительного этапа : обеспечение готовности  коллектива центра к работе бизнес- инкубатора.</a:t>
            </a:r>
            <a:endParaRPr lang="ru-RU" sz="2000" b="1" dirty="0"/>
          </a:p>
          <a:p>
            <a:pPr lvl="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1.Создание </a:t>
            </a:r>
            <a:r>
              <a:rPr lang="ru-RU" dirty="0">
                <a:latin typeface="Times New Roman"/>
              </a:rPr>
              <a:t>инициативной (рабочей) группы из числа педагогов</a:t>
            </a:r>
            <a:r>
              <a:rPr lang="ru-RU" dirty="0" smtClean="0">
                <a:latin typeface="Times New Roman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2.Разработка </a:t>
            </a:r>
            <a:r>
              <a:rPr lang="ru-RU" dirty="0">
                <a:latin typeface="Times New Roman"/>
              </a:rPr>
              <a:t>нормативно- правовой базы </a:t>
            </a:r>
            <a:r>
              <a:rPr lang="ru-RU" dirty="0" smtClean="0">
                <a:latin typeface="Times New Roman"/>
              </a:rPr>
              <a:t>деятельности, положение о работе, плана работы </a:t>
            </a:r>
            <a:r>
              <a:rPr lang="ru-RU" dirty="0">
                <a:latin typeface="Times New Roman"/>
              </a:rPr>
              <a:t>бизнес-инкубатора</a:t>
            </a:r>
            <a:r>
              <a:rPr lang="ru-RU" dirty="0" smtClean="0">
                <a:latin typeface="Times New Roman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dirty="0" smtClean="0">
                <a:latin typeface="Times New Roman"/>
                <a:ea typeface="Times New Roman"/>
              </a:rPr>
              <a:t>3.Разработка программы обучения </a:t>
            </a:r>
            <a:r>
              <a:rPr lang="ru-RU" dirty="0">
                <a:latin typeface="Times New Roman"/>
                <a:ea typeface="Times New Roman"/>
              </a:rPr>
              <a:t>для воспитанников </a:t>
            </a:r>
            <a:r>
              <a:rPr lang="ru-RU" dirty="0" smtClean="0">
                <a:latin typeface="Times New Roman"/>
                <a:ea typeface="Times New Roman"/>
              </a:rPr>
              <a:t>в бизнес-инкубаторе</a:t>
            </a:r>
            <a:r>
              <a:rPr lang="ru-RU" dirty="0">
                <a:latin typeface="Times New Roman"/>
                <a:ea typeface="Times New Roman"/>
              </a:rPr>
              <a:t>.</a:t>
            </a:r>
            <a:endParaRPr lang="ru-RU" dirty="0"/>
          </a:p>
          <a:p>
            <a:pPr lvl="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4.Подготовительные </a:t>
            </a:r>
            <a:r>
              <a:rPr lang="ru-RU" dirty="0">
                <a:latin typeface="Times New Roman"/>
              </a:rPr>
              <a:t>мероприятия по оснащению офиса бизнес-инкубатора – определение помещения, оборудование его мебелью, закупка  необходимого оборудования</a:t>
            </a:r>
            <a:r>
              <a:rPr lang="ru-RU" dirty="0" smtClean="0">
                <a:latin typeface="Times New Roman"/>
              </a:rPr>
              <a:t>.</a:t>
            </a:r>
          </a:p>
          <a:p>
            <a:pPr lvl="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5.Диагностика </a:t>
            </a:r>
            <a:r>
              <a:rPr lang="ru-RU" dirty="0">
                <a:latin typeface="Times New Roman"/>
              </a:rPr>
              <a:t>применения педагогами центра   технологии организации  проектной деятельности </a:t>
            </a:r>
            <a:r>
              <a:rPr lang="ru-RU" dirty="0" smtClean="0">
                <a:latin typeface="Times New Roman"/>
              </a:rPr>
              <a:t>учащихся</a:t>
            </a:r>
            <a:r>
              <a:rPr lang="ru-RU" dirty="0">
                <a:latin typeface="Times New Roman"/>
              </a:rPr>
              <a:t> </a:t>
            </a:r>
            <a:r>
              <a:rPr lang="ru-RU" dirty="0" smtClean="0">
                <a:latin typeface="Times New Roman"/>
              </a:rPr>
              <a:t>и информационных технологий.</a:t>
            </a:r>
          </a:p>
          <a:p>
            <a:pPr lvl="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6.Анкетирование </a:t>
            </a:r>
            <a:r>
              <a:rPr lang="ru-RU" dirty="0">
                <a:latin typeface="Times New Roman"/>
              </a:rPr>
              <a:t>воспитанников с целью выявления их интересов.</a:t>
            </a:r>
            <a:endParaRPr lang="ru-RU" dirty="0"/>
          </a:p>
          <a:p>
            <a:pPr lvl="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7.Заключение </a:t>
            </a:r>
            <a:r>
              <a:rPr lang="ru-RU" dirty="0">
                <a:latin typeface="Times New Roman"/>
              </a:rPr>
              <a:t>договоров  о сотрудничестве социальных партнеров в рамках проекта.</a:t>
            </a:r>
            <a:endParaRPr lang="ru-RU" dirty="0"/>
          </a:p>
          <a:p>
            <a:pPr marL="342900" lvl="0" indent="-342900" algn="just">
              <a:lnSpc>
                <a:spcPct val="150000"/>
              </a:lnSpc>
              <a:buFont typeface="+mj-lt"/>
              <a:buAutoNum type="arabicPeriod"/>
            </a:pPr>
            <a:endParaRPr lang="ru-RU" sz="1600" dirty="0"/>
          </a:p>
          <a:p>
            <a:pPr indent="449580" algn="ctr">
              <a:lnSpc>
                <a:spcPct val="150000"/>
              </a:lnSpc>
            </a:pPr>
            <a:endParaRPr lang="ru-RU" sz="2000" b="1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816538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251520" y="260648"/>
            <a:ext cx="8640960" cy="52168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just">
              <a:lnSpc>
                <a:spcPct val="150000"/>
              </a:lnSpc>
            </a:pPr>
            <a:r>
              <a:rPr lang="ru-RU" sz="2000" b="1" dirty="0" smtClean="0">
                <a:latin typeface="Times New Roman"/>
              </a:rPr>
              <a:t>2. Цель основного этапа: обеспечение практической деятельности бизнес – инкубатора</a:t>
            </a:r>
            <a:r>
              <a:rPr lang="ru-RU" sz="2000" dirty="0" smtClean="0">
                <a:latin typeface="Times New Roman"/>
              </a:rPr>
              <a:t>.</a:t>
            </a:r>
            <a:endParaRPr lang="ru-RU" sz="2000" dirty="0" smtClean="0"/>
          </a:p>
          <a:p>
            <a:pPr marL="45720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- Вовлечение воспитанников в проектную деятельность;</a:t>
            </a:r>
            <a:endParaRPr lang="ru-RU" dirty="0" smtClean="0"/>
          </a:p>
          <a:p>
            <a:pPr marL="45720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- Работа по профессиональному самоопределению воспитанников;</a:t>
            </a:r>
            <a:endParaRPr lang="ru-RU" dirty="0" smtClean="0"/>
          </a:p>
          <a:p>
            <a:pPr marL="45720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-Внедрение </a:t>
            </a:r>
            <a:r>
              <a:rPr lang="ru-RU" dirty="0">
                <a:latin typeface="Times New Roman"/>
              </a:rPr>
              <a:t>в практику  педагогов центра технологии проектного </a:t>
            </a:r>
            <a:r>
              <a:rPr lang="ru-RU" dirty="0" smtClean="0">
                <a:latin typeface="Times New Roman"/>
              </a:rPr>
              <a:t>обучения;</a:t>
            </a:r>
          </a:p>
          <a:p>
            <a:pPr marL="457200" algn="just">
              <a:lnSpc>
                <a:spcPct val="150000"/>
              </a:lnSpc>
            </a:pPr>
            <a:r>
              <a:rPr lang="ru-RU" dirty="0" smtClean="0">
                <a:latin typeface="Times New Roman"/>
              </a:rPr>
              <a:t>- Материально –техническое обеспечение проекта</a:t>
            </a:r>
            <a:r>
              <a:rPr lang="ru-RU" b="1" i="1" dirty="0" smtClean="0">
                <a:latin typeface="Times New Roman"/>
              </a:rPr>
              <a:t>.</a:t>
            </a:r>
          </a:p>
          <a:p>
            <a:pPr marL="457200" algn="just">
              <a:lnSpc>
                <a:spcPct val="150000"/>
              </a:lnSpc>
            </a:pPr>
            <a:r>
              <a:rPr lang="ru-RU" sz="2000" b="1" dirty="0" smtClean="0">
                <a:latin typeface="Times New Roman" pitchFamily="18" charset="0"/>
                <a:cs typeface="Times New Roman" pitchFamily="18" charset="0"/>
              </a:rPr>
              <a:t>3. Аналитический этап.</a:t>
            </a:r>
          </a:p>
          <a:p>
            <a:pPr marL="457200" algn="just">
              <a:lnSpc>
                <a:spcPct val="150000"/>
              </a:lnSpc>
            </a:pP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>На этом этапе будут обобщены результаты деятельности бизнес-инкубатора центра и  представлены результаты педагогическому и  родительскому  сообществу центра.</a:t>
            </a:r>
          </a:p>
          <a:p>
            <a:pPr marL="457200" algn="just">
              <a:lnSpc>
                <a:spcPct val="150000"/>
              </a:lnSpc>
            </a:pPr>
            <a:endParaRPr lang="ru-RU" sz="2000" dirty="0" smtClean="0"/>
          </a:p>
          <a:p>
            <a:pPr marL="457200" algn="just">
              <a:lnSpc>
                <a:spcPct val="150000"/>
              </a:lnSpc>
            </a:pPr>
            <a:endParaRPr lang="ru-RU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146256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11561" y="620688"/>
            <a:ext cx="8064896" cy="48013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lnSpc>
                <a:spcPct val="150000"/>
              </a:lnSpc>
            </a:pPr>
            <a:r>
              <a:rPr lang="ru-RU" sz="2400" b="1" dirty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Ожидаемые </a:t>
            </a:r>
            <a:r>
              <a:rPr lang="ru-RU" sz="2400" b="1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результаты</a:t>
            </a:r>
            <a:r>
              <a:rPr lang="ru-RU" sz="2400" dirty="0" smtClean="0">
                <a:solidFill>
                  <a:srgbClr val="0033CC"/>
                </a:solidFill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marL="342900" lvl="0" indent="-342900" algn="just">
              <a:buFont typeface="Times New Roman"/>
              <a:buChar char="-"/>
              <a:tabLst>
                <a:tab pos="457200" algn="l"/>
              </a:tabLst>
            </a:pPr>
            <a:r>
              <a:rPr lang="ru-RU" sz="2400" dirty="0">
                <a:latin typeface="Times New Roman"/>
              </a:rPr>
              <a:t>развитие </a:t>
            </a:r>
            <a:r>
              <a:rPr lang="ru-RU" sz="2400" dirty="0" err="1">
                <a:latin typeface="Times New Roman"/>
              </a:rPr>
              <a:t>компетентностной</a:t>
            </a:r>
            <a:r>
              <a:rPr lang="ru-RU" sz="2400" dirty="0">
                <a:latin typeface="Times New Roman"/>
              </a:rPr>
              <a:t> мобильности учащихся в </a:t>
            </a:r>
            <a:r>
              <a:rPr lang="ru-RU" sz="2400" dirty="0" smtClean="0">
                <a:latin typeface="Times New Roman"/>
              </a:rPr>
              <a:t>рамках</a:t>
            </a:r>
            <a:r>
              <a:rPr lang="ru-RU" sz="2400" dirty="0" smtClean="0"/>
              <a:t> </a:t>
            </a:r>
            <a:r>
              <a:rPr lang="ru-RU" sz="2400" dirty="0" smtClean="0">
                <a:latin typeface="Times New Roman"/>
              </a:rPr>
              <a:t>начальной </a:t>
            </a:r>
            <a:r>
              <a:rPr lang="ru-RU" sz="2400" dirty="0">
                <a:latin typeface="Times New Roman"/>
              </a:rPr>
              <a:t>предпринимательской деятельности- увеличение </a:t>
            </a:r>
            <a:r>
              <a:rPr lang="ru-RU" sz="2400" dirty="0" smtClean="0">
                <a:latin typeface="Times New Roman"/>
              </a:rPr>
              <a:t>числа </a:t>
            </a:r>
            <a:r>
              <a:rPr lang="ru-RU" sz="2400" dirty="0">
                <a:latin typeface="Times New Roman"/>
              </a:rPr>
              <a:t>воспитанников, участвующих в проектной деятельности ; </a:t>
            </a:r>
            <a:endParaRPr lang="ru-RU" sz="2400" dirty="0" smtClean="0"/>
          </a:p>
          <a:p>
            <a:pPr marL="342900" lvl="0" indent="-342900" algn="just">
              <a:buFont typeface="Times New Roman"/>
              <a:buChar char="-"/>
              <a:tabLst>
                <a:tab pos="457200" algn="l"/>
              </a:tabLst>
            </a:pPr>
            <a:r>
              <a:rPr lang="ru-RU" sz="2400" dirty="0" smtClean="0">
                <a:latin typeface="Times New Roman"/>
              </a:rPr>
              <a:t>развитие </a:t>
            </a:r>
            <a:r>
              <a:rPr lang="ru-RU" sz="2400" dirty="0">
                <a:latin typeface="Times New Roman"/>
              </a:rPr>
              <a:t>инновационного и проектного мышления -увеличение      числа социальных  и технических проектов, разработанных </a:t>
            </a:r>
            <a:r>
              <a:rPr lang="ru-RU" sz="2400" dirty="0" smtClean="0">
                <a:latin typeface="Times New Roman"/>
              </a:rPr>
              <a:t>воспитанниками;</a:t>
            </a:r>
            <a:endParaRPr lang="ru-RU" sz="2400" dirty="0"/>
          </a:p>
          <a:p>
            <a:pPr marL="342900" lvl="0" indent="-342900" algn="just">
              <a:buFont typeface="Times New Roman"/>
              <a:buChar char="-"/>
              <a:tabLst>
                <a:tab pos="457200" algn="l"/>
              </a:tabLst>
            </a:pPr>
            <a:r>
              <a:rPr lang="ru-RU" sz="2400" dirty="0" smtClean="0">
                <a:latin typeface="Times New Roman"/>
              </a:rPr>
              <a:t>увеличение </a:t>
            </a:r>
            <a:r>
              <a:rPr lang="ru-RU" sz="2400" dirty="0">
                <a:latin typeface="Times New Roman"/>
              </a:rPr>
              <a:t>числа педагогов, участвующих в профессиональных конкурсах, научно-экспериментальной деятельности.</a:t>
            </a:r>
            <a:endParaRPr lang="ru-RU" sz="2400" dirty="0"/>
          </a:p>
          <a:p>
            <a:pPr marL="457200" algn="ctr">
              <a:lnSpc>
                <a:spcPct val="150000"/>
              </a:lnSpc>
            </a:pPr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630230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611560" y="476672"/>
            <a:ext cx="7920880" cy="5693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algn="ctr">
              <a:tabLst>
                <a:tab pos="810260" algn="l"/>
              </a:tabLst>
            </a:pPr>
            <a:r>
              <a:rPr lang="ru-RU" sz="2400" b="1" dirty="0">
                <a:solidFill>
                  <a:srgbClr val="0033CC"/>
                </a:solidFill>
                <a:latin typeface="Times New Roman"/>
              </a:rPr>
              <a:t>Риски и мероприятия для их </a:t>
            </a:r>
            <a:r>
              <a:rPr lang="ru-RU" sz="2400" b="1" dirty="0" smtClean="0">
                <a:solidFill>
                  <a:srgbClr val="0033CC"/>
                </a:solidFill>
                <a:latin typeface="Times New Roman"/>
              </a:rPr>
              <a:t>снижения.</a:t>
            </a:r>
            <a:endParaRPr lang="ru-RU" sz="2400" dirty="0">
              <a:solidFill>
                <a:srgbClr val="0033CC"/>
              </a:solidFill>
            </a:endParaRPr>
          </a:p>
          <a:p>
            <a:pPr marL="457200" algn="just">
              <a:tabLst>
                <a:tab pos="810260" algn="l"/>
              </a:tabLst>
            </a:pPr>
            <a:r>
              <a:rPr lang="ru-RU" sz="2000" dirty="0">
                <a:latin typeface="Times New Roman"/>
              </a:rPr>
              <a:t>1.Низкая доля воспитанников, участвующих в социальном и техническом </a:t>
            </a:r>
            <a:r>
              <a:rPr lang="ru-RU" sz="2000" dirty="0" smtClean="0">
                <a:latin typeface="Times New Roman"/>
              </a:rPr>
              <a:t>проектировании. (Проведение </a:t>
            </a:r>
            <a:r>
              <a:rPr lang="ru-RU" sz="2000" dirty="0">
                <a:latin typeface="Times New Roman"/>
              </a:rPr>
              <a:t>мероприятий по мотивированию воспитанников к участию в деятельности бизнес-инкубатора).</a:t>
            </a:r>
            <a:endParaRPr lang="ru-RU" sz="2000" dirty="0"/>
          </a:p>
          <a:p>
            <a:pPr marL="457200" algn="just">
              <a:tabLst>
                <a:tab pos="810260" algn="l"/>
              </a:tabLst>
            </a:pPr>
            <a:r>
              <a:rPr lang="ru-RU" sz="2000" dirty="0">
                <a:latin typeface="Times New Roman"/>
              </a:rPr>
              <a:t>2. Низкая доля воспитанников и их родителей, удовлетворенных деятельностью бизнес-инкубатора. (Вовлечение родителей в совместную деятельность бизнес-инкубатора).</a:t>
            </a:r>
            <a:endParaRPr lang="ru-RU" sz="2000" dirty="0"/>
          </a:p>
          <a:p>
            <a:pPr marL="457200" algn="just">
              <a:tabLst>
                <a:tab pos="810260" algn="l"/>
              </a:tabLst>
            </a:pPr>
            <a:r>
              <a:rPr lang="ru-RU" sz="2000" dirty="0">
                <a:latin typeface="Times New Roman"/>
              </a:rPr>
              <a:t>3. Недостаточное количество социальных партнеров, участвующих в деятельности </a:t>
            </a:r>
            <a:r>
              <a:rPr lang="ru-RU" sz="2000" dirty="0" smtClean="0">
                <a:latin typeface="Times New Roman"/>
              </a:rPr>
              <a:t>бизнес-инкубатора. </a:t>
            </a:r>
            <a:r>
              <a:rPr lang="ru-RU" sz="2000" dirty="0">
                <a:latin typeface="Times New Roman"/>
              </a:rPr>
              <a:t>(Организация и проведение  </a:t>
            </a:r>
            <a:r>
              <a:rPr lang="en-US" sz="2000" dirty="0">
                <a:latin typeface="Times New Roman"/>
              </a:rPr>
              <a:t>PR</a:t>
            </a:r>
            <a:r>
              <a:rPr lang="ru-RU" sz="2000" dirty="0">
                <a:latin typeface="Times New Roman"/>
              </a:rPr>
              <a:t>-компаний  по представлению деятельности бизнес-инкубатора).</a:t>
            </a:r>
            <a:endParaRPr lang="ru-RU" sz="2000" dirty="0"/>
          </a:p>
          <a:p>
            <a:pPr marL="457200" algn="just">
              <a:tabLst>
                <a:tab pos="810260" algn="l"/>
              </a:tabLst>
            </a:pPr>
            <a:r>
              <a:rPr lang="ru-RU" sz="2000" dirty="0">
                <a:latin typeface="Times New Roman"/>
              </a:rPr>
              <a:t>4. Отсутствие финансовых средств для материально-технического оснащения школьного </a:t>
            </a:r>
            <a:r>
              <a:rPr lang="ru-RU" sz="2000" dirty="0" smtClean="0">
                <a:latin typeface="Times New Roman"/>
              </a:rPr>
              <a:t>бизнес-инкубатора. </a:t>
            </a:r>
            <a:r>
              <a:rPr lang="ru-RU" sz="2000" dirty="0">
                <a:latin typeface="Times New Roman"/>
              </a:rPr>
              <a:t>(Привлечение спонсорских и внебюджетных средств).</a:t>
            </a:r>
            <a:endParaRPr lang="ru-RU" sz="2000" dirty="0"/>
          </a:p>
          <a:p>
            <a:pPr marL="457200" algn="just">
              <a:tabLst>
                <a:tab pos="810260" algn="l"/>
              </a:tabLst>
            </a:pPr>
            <a:r>
              <a:rPr lang="ru-RU" sz="2000" dirty="0">
                <a:latin typeface="Times New Roman"/>
              </a:rPr>
              <a:t>5. Недостаточный объем спонсорских  и внебюджетных средств для деятельности бизнес-инкубатора. (Проведение рекламных акций. Подача заявок  в общественные организации).</a:t>
            </a:r>
            <a:endParaRPr lang="ru-RU" sz="2000" dirty="0"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425070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</TotalTime>
  <Words>417</Words>
  <Application>Microsoft Office PowerPoint</Application>
  <PresentationFormat>Экран (4:3)</PresentationFormat>
  <Paragraphs>44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Тема Office</vt:lpstr>
      <vt:lpstr>Создание  бизнес-инкубатора  (на базе ЦВУВР«Арман») </vt:lpstr>
      <vt:lpstr> АКТУАЛЬНОСТЬ ПРОЕКТА  создание бизнес-инкубатора на базе ЦВУВР  «Арман» позволит организовать инновационное обучение через предпринимательство, позволяющее формировать у воспитанников социально-экономические компетенции, предпринимательский подход к решению различных жизненных проблем, опыт работы над реальным предпринимательским проектом по созданию востребованного рынком товара. </vt:lpstr>
      <vt:lpstr>Презентация PowerPoint</vt:lpstr>
      <vt:lpstr>   ЦЕЛЬ И ЗАДАЧИ ПРОЕКТА. Задачи: 1. Организовать деятельность  бизнес-инкубатора, направленную на формирование предпринимательских компетенций у воспитанников в результате организации предпринимательской деятельности в бизнес инкубаторе;  2.Ориентировать воспитанников на создание реального товара, востребованного рынком; 3. Создать систему взаимодействия ЦВУВР «Арман» - школа – УЗ -предприятие; 4. Увеличить число педагогов, применяющих в своей работе современные образовательные технологии (ИТ, проектные);  5. Усовершенствовать МТБ центра современными средствами обучения и лабораторным оборудованием;      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Создание  бизнес-инкубатора </dc:title>
  <dc:creator>Uzer</dc:creator>
  <cp:lastModifiedBy>Uzer</cp:lastModifiedBy>
  <cp:revision>37</cp:revision>
  <dcterms:created xsi:type="dcterms:W3CDTF">2020-11-22T09:28:07Z</dcterms:created>
  <dcterms:modified xsi:type="dcterms:W3CDTF">2020-11-27T11:13:32Z</dcterms:modified>
</cp:coreProperties>
</file>