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63" r:id="rId5"/>
    <p:sldId id="258" r:id="rId6"/>
    <p:sldId id="266" r:id="rId7"/>
    <p:sldId id="267" r:id="rId8"/>
    <p:sldId id="268" r:id="rId9"/>
    <p:sldId id="259" r:id="rId10"/>
    <p:sldId id="262" r:id="rId11"/>
    <p:sldId id="260" r:id="rId12"/>
    <p:sldId id="261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37" d="100"/>
          <a:sy n="37" d="100"/>
        </p:scale>
        <p:origin x="111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68C62-D998-E920-F816-9C319BF1A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0787" y="1842798"/>
            <a:ext cx="5911121" cy="3172403"/>
          </a:xfrm>
        </p:spPr>
        <p:txBody>
          <a:bodyPr>
            <a:normAutofit/>
          </a:bodyPr>
          <a:lstStyle/>
          <a:p>
            <a:r>
              <a:rPr lang="ru-RU" sz="3800" b="1" dirty="0">
                <a:solidFill>
                  <a:srgbClr val="FF0000"/>
                </a:solidFill>
                <a:latin typeface="Georgia" panose="02040502050405020303" pitchFamily="18" charset="0"/>
              </a:rPr>
              <a:t>«</a:t>
            </a:r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Слово как оружие: как начинается буллинг</a:t>
            </a:r>
            <a:r>
              <a:rPr lang="ru-RU" sz="3800" b="1" dirty="0">
                <a:solidFill>
                  <a:srgbClr val="FF0000"/>
                </a:solidFill>
                <a:latin typeface="Georgia" panose="02040502050405020303" pitchFamily="18" charset="0"/>
              </a:rPr>
              <a:t>»</a:t>
            </a:r>
            <a:r>
              <a:rPr lang="ru-RU" sz="3800" dirty="0">
                <a:solidFill>
                  <a:srgbClr val="FF0000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56EACB-4F0A-7A06-000B-B99641433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2260" y="762129"/>
            <a:ext cx="8689976" cy="820711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Анисимова Г.А., </a:t>
            </a:r>
          </a:p>
          <a:p>
            <a:pPr algn="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Педагог-психолог ЦДЮТ «Арман» </a:t>
            </a:r>
          </a:p>
          <a:p>
            <a:pPr algn="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Щучинск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E6F2C2-CF2E-AB41-F92D-C42BE3997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81" y="2143592"/>
            <a:ext cx="5761206" cy="378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183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4B162-367D-F872-0CB0-034B98642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688" y="183802"/>
            <a:ext cx="7521312" cy="1596177"/>
          </a:xfrm>
        </p:spPr>
        <p:txBody>
          <a:bodyPr/>
          <a:lstStyle/>
          <a:p>
            <a:r>
              <a:rPr kumimoji="0" lang="ru-RU" sz="36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Что можем сделать мы — взрослые.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769C7-79AC-8B84-088A-610FB6580B63}"/>
              </a:ext>
            </a:extLst>
          </p:cNvPr>
          <p:cNvSpPr txBox="1"/>
          <p:nvPr/>
        </p:nvSpPr>
        <p:spPr>
          <a:xfrm>
            <a:off x="5703613" y="1514873"/>
            <a:ext cx="648838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В школе и сообществе: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Создавать дружеский климат в классе: говорить о ценности доброты, взаимопомощи, уважения.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Проводить игры, тренинги, классные часы по культуре речи, умению разрешать конфликты словами, а не оскорблениями.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Реагировать на брань спокойно, но последовательно: «У нас так не говорят», «Эти слова могут обидеть, давай попробуем по-другому».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61867E-841C-2E08-AE61-EAF3D070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29" r="6303"/>
          <a:stretch>
            <a:fillRect/>
          </a:stretch>
        </p:blipFill>
        <p:spPr>
          <a:xfrm>
            <a:off x="413482" y="603506"/>
            <a:ext cx="4407108" cy="336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177CE-B87D-55C9-5EB6-06770096A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8" y="3455082"/>
            <a:ext cx="5454753" cy="306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147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00389-D507-C72D-0567-EA397EB5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Важно помнить!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BF308-2691-4412-40CA-DC1899A02E89}"/>
              </a:ext>
            </a:extLst>
          </p:cNvPr>
          <p:cNvSpPr txBox="1"/>
          <p:nvPr/>
        </p:nvSpPr>
        <p:spPr>
          <a:xfrm>
            <a:off x="479685" y="1356052"/>
            <a:ext cx="422722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   Сквернословие — это не безобидная привычка, а форма агрессии.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  Профилактика начинается с речевой культуры взрослых.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  Уважительное общение формирует эмоциональную безопасность ребёнка и всего коллектива.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83E2D4-23AF-3BC1-03E0-F1DED3EED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911" y="1705375"/>
            <a:ext cx="7309738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8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28702-E2DF-DDC8-A5D4-3B622313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83802"/>
            <a:ext cx="10364451" cy="880499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Заключение.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442DD-176E-85B7-F57B-E456B4D85CF8}"/>
              </a:ext>
            </a:extLst>
          </p:cNvPr>
          <p:cNvSpPr txBox="1"/>
          <p:nvPr/>
        </p:nvSpPr>
        <p:spPr>
          <a:xfrm>
            <a:off x="426312" y="1021146"/>
            <a:ext cx="593960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    </a:t>
            </a:r>
            <a:r>
              <a:rPr lang="ru-RU" sz="2800" b="1" dirty="0">
                <a:solidFill>
                  <a:srgbClr val="002060"/>
                </a:solidFill>
              </a:rPr>
              <a:t>Давайте вместе формировать у детей культуру доброго слова.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  Если ребёнок умеет выражать эмоции без оскорблений, он не станет источником травли и сможет защититься от неё.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 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80FE9D-94FA-9625-94A9-6E7B7B58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382" y="1064302"/>
            <a:ext cx="4649070" cy="309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9AEBA-3CC6-BD9B-6C02-5DAEC7AF7E1E}"/>
              </a:ext>
            </a:extLst>
          </p:cNvPr>
          <p:cNvSpPr txBox="1"/>
          <p:nvPr/>
        </p:nvSpPr>
        <p:spPr>
          <a:xfrm>
            <a:off x="5909873" y="4310550"/>
            <a:ext cx="60935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Профилактика сквернословия — это вклад в воспитание уважения, доброжелательности и психологического благополучия наших детей.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46BDE9-3B47-FFDC-4024-E74586B1F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" y="4146042"/>
            <a:ext cx="4494496" cy="252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85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76C10-4B23-3928-BBC1-F8EE7CD1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93" y="5418175"/>
            <a:ext cx="10364451" cy="1263588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612152-0CF5-75FC-2973-39AAD2BB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711" y="389745"/>
            <a:ext cx="8682181" cy="5028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675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CA180-8E84-9816-3B24-29C2463E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ru-RU" sz="40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нашей встречи: показать, что травля почти всегда начинается не с удара, а с фразы.</a:t>
            </a:r>
            <a:br>
              <a:rPr kumimoji="0" lang="ru-RU" sz="40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9BA5D-6D07-D494-6B62-C18F1A2ED607}"/>
              </a:ext>
            </a:extLst>
          </p:cNvPr>
          <p:cNvSpPr txBox="1"/>
          <p:nvPr/>
        </p:nvSpPr>
        <p:spPr>
          <a:xfrm>
            <a:off x="583162" y="1977071"/>
            <a:ext cx="110256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расставляем акценты, на том, что: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издёвка → прозвище → оскорбление → травля;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слова, которые ранят;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ответственность за сказанное.</a:t>
            </a:r>
          </a:p>
        </p:txBody>
      </p:sp>
    </p:spTree>
    <p:extLst>
      <p:ext uri="{BB962C8B-B14F-4D97-AF65-F5344CB8AC3E}">
        <p14:creationId xmlns:p14="http://schemas.microsoft.com/office/powerpoint/2010/main" val="321989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5A5C5-D505-BA27-4070-2D71FB27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92983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Почему дети начинают ругаться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67D1E-740B-E3D1-7767-99591887B731}"/>
              </a:ext>
            </a:extLst>
          </p:cNvPr>
          <p:cNvSpPr txBox="1"/>
          <p:nvPr/>
        </p:nvSpPr>
        <p:spPr>
          <a:xfrm>
            <a:off x="599607" y="1889160"/>
            <a:ext cx="1134755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</a:rPr>
              <a:t>Причины могут быть разные: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</a:rPr>
              <a:t> Подражание взрослым — ребёнок слышит нецензурные слова дома, на улице, в фильмах, играх, соцсетях.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</a:rPr>
              <a:t> Желание самоутвердиться — показать себя «взрослым», «своим» среди сверстников.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</a:rPr>
              <a:t> Недостаток внимания и эмоциональной поддержки — через брань ребёнок выражает протест, обиду или пытается привлечь внимание.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</a:rPr>
              <a:t> Низкий уровень речевой культуры — когда не хватает слов, чтобы выразить чувства, эмоции, аргументы.</a:t>
            </a:r>
          </a:p>
        </p:txBody>
      </p:sp>
    </p:spTree>
    <p:extLst>
      <p:ext uri="{BB962C8B-B14F-4D97-AF65-F5344CB8AC3E}">
        <p14:creationId xmlns:p14="http://schemas.microsoft.com/office/powerpoint/2010/main" val="1245702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F1EC9C-1F0C-6015-B653-7D8A43DD4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75" t="12022"/>
          <a:stretch>
            <a:fillRect/>
          </a:stretch>
        </p:blipFill>
        <p:spPr>
          <a:xfrm>
            <a:off x="7109779" y="3558829"/>
            <a:ext cx="4186789" cy="312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7F59B-E677-6B5C-485B-417ACB872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524" t="37012" r="10938" b="10739"/>
          <a:stretch>
            <a:fillRect/>
          </a:stretch>
        </p:blipFill>
        <p:spPr>
          <a:xfrm>
            <a:off x="7109779" y="78855"/>
            <a:ext cx="4186789" cy="3316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EF1D9F-11EC-D1E7-19DE-91A55E7BE8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23" b="15520"/>
          <a:stretch>
            <a:fillRect/>
          </a:stretch>
        </p:blipFill>
        <p:spPr>
          <a:xfrm>
            <a:off x="197057" y="78855"/>
            <a:ext cx="5493747" cy="312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65A4CB-0EED-68D1-E8D3-CBD12E5CFF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579" b="26339"/>
          <a:stretch>
            <a:fillRect/>
          </a:stretch>
        </p:blipFill>
        <p:spPr>
          <a:xfrm>
            <a:off x="2784548" y="2968052"/>
            <a:ext cx="3615743" cy="381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40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294FB-2D5C-53FD-9E12-28591D16F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657" y="123842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Как сквернословие связано с буллингом.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8DB726-F20A-CD38-87BE-790EF25D9299}"/>
              </a:ext>
            </a:extLst>
          </p:cNvPr>
          <p:cNvSpPr txBox="1"/>
          <p:nvPr/>
        </p:nvSpPr>
        <p:spPr>
          <a:xfrm>
            <a:off x="329783" y="1360255"/>
            <a:ext cx="112576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/>
              <a:t>   </a:t>
            </a:r>
            <a:r>
              <a:rPr lang="ru-RU" sz="2400" b="1" dirty="0">
                <a:solidFill>
                  <a:srgbClr val="002060"/>
                </a:solidFill>
              </a:rPr>
              <a:t>Брань — это словесная агрессия, первый шаг к насилию.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Сначала ребёнок использует обидные слова, потом — оскорбления, насмешки, а затем может перейти к унижению, порчи имущества другого ребёнка или к рукоприкладству.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26ABE-9DDE-8798-86C2-20E068954A33}"/>
              </a:ext>
            </a:extLst>
          </p:cNvPr>
          <p:cNvSpPr txBox="1"/>
          <p:nvPr/>
        </p:nvSpPr>
        <p:spPr>
          <a:xfrm>
            <a:off x="329783" y="3180393"/>
            <a:ext cx="4982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 Таким образом, профилактика сквернословия — это профилактика буллинга.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 Если в коллективе не принято грубо говорить, если слова уважения и поддержки — норма, то атмосфера становится безопасной, а вероятность появления травли снижается.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14E2DE-ADFA-C542-256A-27DCCF467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109" y="2600740"/>
            <a:ext cx="5335092" cy="4133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05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6D863-2A6C-1AA9-72DB-A16B750B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28772"/>
            <a:ext cx="10364451" cy="1596177"/>
          </a:xfrm>
        </p:spPr>
        <p:txBody>
          <a:bodyPr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Нейропсихологи доказали, что мат снижает чувствительность к боли другого.</a:t>
            </a:r>
            <a:br>
              <a:rPr kumimoji="0" lang="ru-RU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23D20-D2DB-96AD-CA68-DE21BA8BEA17}"/>
              </a:ext>
            </a:extLst>
          </p:cNvPr>
          <p:cNvSpPr txBox="1"/>
          <p:nvPr/>
        </p:nvSpPr>
        <p:spPr>
          <a:xfrm>
            <a:off x="239844" y="1366249"/>
            <a:ext cx="1195215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Разберём этот механизм упрощённо</a:t>
            </a:r>
            <a:r>
              <a:rPr lang="ru-RU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Эмпатия (способность понимать эмоции другого человека) опирается на: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распознавание эмоций,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ощущение «похожести» другого на себя,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активацию зон мозга, связанных с сочувствием.</a:t>
            </a:r>
          </a:p>
          <a:p>
            <a:pPr>
              <a:buNone/>
            </a:pPr>
            <a:r>
              <a:rPr lang="ru-RU" sz="28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используется грубая, унижающая речь: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мозг переключается в режим угрозы,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активируются зоны, отвечающие за защиту и агрессию,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эмпатические реакции подавляются.</a:t>
            </a:r>
          </a:p>
          <a:p>
            <a:pPr>
              <a:buNone/>
            </a:pPr>
            <a:r>
              <a:rPr lang="ru-RU" sz="28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Ключевая идея: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 — это не просто эмоция, а сигнал мозгу: «</a:t>
            </a:r>
            <a:r>
              <a:rPr lang="ru-RU" sz="2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Передо мной не человек</a:t>
            </a:r>
            <a:r>
              <a:rPr lang="ru-RU" sz="2800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угрожающий объект</a:t>
            </a:r>
            <a:r>
              <a:rPr lang="ru-RU" sz="2800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>
              <a:buNone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370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DC99-AD2B-831F-5F32-6C673C6D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68778"/>
            <a:ext cx="10364451" cy="1596177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Эффект эмоционального огрубления.</a:t>
            </a:r>
            <a:b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AB3FB-2C59-D83D-BB29-882668D493A9}"/>
              </a:ext>
            </a:extLst>
          </p:cNvPr>
          <p:cNvSpPr txBox="1"/>
          <p:nvPr/>
        </p:nvSpPr>
        <p:spPr>
          <a:xfrm>
            <a:off x="317290" y="1522219"/>
            <a:ext cx="115574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показывают: 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частое использование агрессивной лексики</a:t>
            </a:r>
          </a:p>
          <a:p>
            <a:pPr>
              <a:buNone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снижает эмоциональную реакцию на страдание, повышает терпимость к жестоким действиям. Это называется привыкание: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сначала слово кажется резким,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 — «нормальным»,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 — недостаточным и требуется более сильное воздействие.</a:t>
            </a:r>
          </a:p>
          <a:p>
            <a:pPr>
              <a:buNone/>
            </a:pPr>
            <a:r>
              <a:rPr lang="ru-RU" sz="2800" b="1" i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Параллель: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с громкой музыкой — чтобы почувствовать эффект, нужно делать громче.</a:t>
            </a:r>
          </a:p>
        </p:txBody>
      </p:sp>
    </p:spTree>
    <p:extLst>
      <p:ext uri="{BB962C8B-B14F-4D97-AF65-F5344CB8AC3E}">
        <p14:creationId xmlns:p14="http://schemas.microsoft.com/office/powerpoint/2010/main" val="165131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61804-AEF4-D7DB-24A6-B988DF4E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Как язык формирует поведение (глубже).</a:t>
            </a:r>
            <a:b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0D3268-9CE3-FEAF-BB8B-3D18FDCF0899}"/>
              </a:ext>
            </a:extLst>
          </p:cNvPr>
          <p:cNvSpPr txBox="1"/>
          <p:nvPr/>
        </p:nvSpPr>
        <p:spPr>
          <a:xfrm>
            <a:off x="404734" y="2057641"/>
            <a:ext cx="116473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работы нашего мозга, связанный с мышлением, обработкой информации:</a:t>
            </a:r>
          </a:p>
          <a:p>
            <a:pPr>
              <a:buNone/>
            </a:pPr>
            <a:r>
              <a:rPr lang="ru-RU" sz="2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То, как мы называем реальность, определяет, как мы в ней действуем.</a:t>
            </a:r>
          </a:p>
          <a:p>
            <a:pPr>
              <a:buNone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 языке имеют место быть такие слова: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«он тупой» → допустимо унижение;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«она вещь» → допустимо использование;</a:t>
            </a: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«они не люди» → допустимо насилие.</a:t>
            </a:r>
          </a:p>
          <a:p>
            <a:pPr>
              <a:buNone/>
            </a:pPr>
            <a:r>
              <a:rPr lang="ru-RU" sz="2800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не метафора, а устойчивый психологический эффект.</a:t>
            </a:r>
          </a:p>
        </p:txBody>
      </p:sp>
    </p:spTree>
    <p:extLst>
      <p:ext uri="{BB962C8B-B14F-4D97-AF65-F5344CB8AC3E}">
        <p14:creationId xmlns:p14="http://schemas.microsoft.com/office/powerpoint/2010/main" val="226195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11ABD-E9D7-5248-2F1F-9C1E2DD8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06" y="0"/>
            <a:ext cx="6641268" cy="159617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Что можем сделать мы — взрослые.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C819B-6ABA-C869-6EF2-185DA32D87C1}"/>
              </a:ext>
            </a:extLst>
          </p:cNvPr>
          <p:cNvSpPr txBox="1"/>
          <p:nvPr/>
        </p:nvSpPr>
        <p:spPr>
          <a:xfrm>
            <a:off x="219544" y="1004741"/>
            <a:ext cx="75903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</a:rPr>
              <a:t>Дома:</a:t>
            </a:r>
          </a:p>
          <a:p>
            <a:pPr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Личный пример. Дети перенимают стиль общения взрослых. Если дома не звучит брань, ребёнку легче осознать, что это неприемлемо.</a:t>
            </a:r>
          </a:p>
          <a:p>
            <a:pPr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Не ругайте за «плохие слова», а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объясните, почему они ранят других.</a:t>
            </a:r>
          </a:p>
          <a:p>
            <a:pPr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 Учите ребёнка выражать гнев, обиду, раздражение словами: «я злюсь», «мне обидно», «я не согласен».</a:t>
            </a:r>
          </a:p>
          <a:p>
            <a:pPr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Поддерживайте уважительное </a:t>
            </a:r>
          </a:p>
          <a:p>
            <a:pPr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</a:rPr>
              <a:t>общение в семье.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3C173C-A1D5-1774-E353-2EBD097D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4" t="3855" r="5955" b="1976"/>
          <a:stretch>
            <a:fillRect/>
          </a:stretch>
        </p:blipFill>
        <p:spPr>
          <a:xfrm>
            <a:off x="7050374" y="3277388"/>
            <a:ext cx="5022280" cy="358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76CB2E-7CC3-3395-C0D7-4623CB70B7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77" t="11687" r="12936" b="5149"/>
          <a:stretch>
            <a:fillRect/>
          </a:stretch>
        </p:blipFill>
        <p:spPr>
          <a:xfrm>
            <a:off x="7050374" y="-6654"/>
            <a:ext cx="5022280" cy="354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41798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{54F5DB32-8990-41AB-A0C5-C77B86A2228B}TF62d0d592-7ac2-4846-a919-75806e8bead4d0ff91d8-62ae82eeecc3</Template>
  <TotalTime>192</TotalTime>
  <Words>719</Words>
  <Application>Microsoft Office PowerPoint</Application>
  <PresentationFormat>Широкоэкранный</PresentationFormat>
  <Paragraphs>67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Georgia</vt:lpstr>
      <vt:lpstr>Symbol</vt:lpstr>
      <vt:lpstr>Times New Roman</vt:lpstr>
      <vt:lpstr>Tw Cen MT</vt:lpstr>
      <vt:lpstr>Wingdings</vt:lpstr>
      <vt:lpstr>Капля</vt:lpstr>
      <vt:lpstr>«Слово как оружие: как начинается буллинг».</vt:lpstr>
      <vt:lpstr>Цель нашей встречи: показать, что травля почти всегда начинается не с удара, а с фразы. </vt:lpstr>
      <vt:lpstr>Почему дети начинают ругаться</vt:lpstr>
      <vt:lpstr>Презентация PowerPoint</vt:lpstr>
      <vt:lpstr> Как сквернословие связано с буллингом.</vt:lpstr>
      <vt:lpstr>Нейропсихологи доказали, что мат снижает чувствительность к боли другого. </vt:lpstr>
      <vt:lpstr>Эффект эмоционального огрубления. </vt:lpstr>
      <vt:lpstr>Как язык формирует поведение (глубже). </vt:lpstr>
      <vt:lpstr> Что можем сделать мы — взрослые.</vt:lpstr>
      <vt:lpstr>Что можем сделать мы — взрослые.</vt:lpstr>
      <vt:lpstr> Важно помнить!</vt:lpstr>
      <vt:lpstr> Заключение.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«Слово как оружие: как начинается буллинг».</dc:title>
  <dc:creator>Пользователь</dc:creator>
  <cp:lastModifiedBy>Пользователь</cp:lastModifiedBy>
  <cp:revision>8</cp:revision>
  <dcterms:created xsi:type="dcterms:W3CDTF">2025-11-07T10:23:27Z</dcterms:created>
  <dcterms:modified xsi:type="dcterms:W3CDTF">2026-02-09T06:09:21Z</dcterms:modified>
</cp:coreProperties>
</file>